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huafVOBgyRa4nS1laahcW02hWR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14"/>
          <p:cNvSpPr txBox="1"/>
          <p:nvPr>
            <p:ph idx="1"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"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2"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idx="1"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2"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3"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4"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"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2"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3"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4"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5"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6"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"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2"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idx="1"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"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2"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3"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4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"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2"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4"/>
          <p:cNvSpPr txBox="1"/>
          <p:nvPr>
            <p:ph idx="3"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5"/>
          <p:cNvSpPr txBox="1"/>
          <p:nvPr>
            <p:ph idx="1"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2"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5"/>
          <p:cNvSpPr txBox="1"/>
          <p:nvPr>
            <p:ph idx="3"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6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6"/>
          <p:cNvSpPr txBox="1"/>
          <p:nvPr>
            <p:ph idx="1"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6"/>
          <p:cNvSpPr txBox="1"/>
          <p:nvPr>
            <p:ph idx="2"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7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7"/>
          <p:cNvSpPr txBox="1"/>
          <p:nvPr>
            <p:ph idx="1"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7"/>
          <p:cNvSpPr txBox="1"/>
          <p:nvPr>
            <p:ph idx="2"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7"/>
          <p:cNvSpPr txBox="1"/>
          <p:nvPr>
            <p:ph idx="3"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7"/>
          <p:cNvSpPr txBox="1"/>
          <p:nvPr>
            <p:ph idx="4"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8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8"/>
          <p:cNvSpPr txBox="1"/>
          <p:nvPr>
            <p:ph idx="1"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8"/>
          <p:cNvSpPr txBox="1"/>
          <p:nvPr>
            <p:ph idx="2"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8"/>
          <p:cNvSpPr txBox="1"/>
          <p:nvPr>
            <p:ph idx="3"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8"/>
          <p:cNvSpPr txBox="1"/>
          <p:nvPr>
            <p:ph idx="4"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8"/>
          <p:cNvSpPr txBox="1"/>
          <p:nvPr>
            <p:ph idx="5"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8"/>
          <p:cNvSpPr txBox="1"/>
          <p:nvPr>
            <p:ph idx="6"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"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idx="1"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2"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/>
          <p:nvPr>
            <p:ph idx="1"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"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2"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3"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"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2"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3"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"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2"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3"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3"/>
          <p:cNvSpPr txBox="1"/>
          <p:nvPr>
            <p:ph idx="12"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8;p13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hyperlink" Target="https://www.dhnet.be/actu/monde/horeca-philippe-etchebest-animateur-de-top-chef-pousse-un-nouveau-coup-de-gueule-il-y-en-a-plein-qui-vont-crever-la-situation-est-explosive-5fae838f9978e20e7059d34d" TargetMode="External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"/>
          <p:cNvSpPr txBox="1"/>
          <p:nvPr/>
        </p:nvSpPr>
        <p:spPr>
          <a:xfrm>
            <a:off x="311760" y="744480"/>
            <a:ext cx="8520120" cy="79236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73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EMC</a:t>
            </a:r>
            <a:endParaRPr b="0" i="0" sz="5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311760" y="1996920"/>
            <a:ext cx="8520120" cy="7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39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Les stéréotypes</a:t>
            </a:r>
            <a:endParaRPr b="0" i="0" sz="3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6960" y="152280"/>
            <a:ext cx="3746160" cy="48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/>
        </p:nvSpPr>
        <p:spPr>
          <a:xfrm>
            <a:off x="311760" y="444960"/>
            <a:ext cx="8520120" cy="40550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vous?   </a:t>
            </a:r>
            <a:r>
              <a:rPr b="1" i="0" lang="fr-FR" sz="258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Réfléchis et note sur ton cahier d’essai</a:t>
            </a:r>
            <a:br>
              <a:rPr b="0" i="0" lang="fr-FR" sz="1800" u="none" cap="none" strike="noStrike"/>
            </a:br>
            <a:br>
              <a:rPr b="0" i="0" lang="fr-FR" sz="1800" u="none" cap="none" strike="noStrike"/>
            </a:br>
            <a:r>
              <a:rPr b="0" i="1" lang="fr-FR" sz="2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J’aime :</a:t>
            </a:r>
            <a:br>
              <a:rPr b="0" i="0" lang="fr-FR" sz="1800" u="none" cap="none" strike="noStrike"/>
            </a:br>
            <a:br>
              <a:rPr b="0" i="0" lang="fr-FR" sz="1800" u="none" cap="none" strike="noStrike"/>
            </a:br>
            <a:r>
              <a:rPr b="0" i="1" lang="fr-FR" sz="2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J’ai le droit:</a:t>
            </a:r>
            <a:br>
              <a:rPr b="0" i="0" lang="fr-FR" sz="1800" u="none" cap="none" strike="noStrike"/>
            </a:br>
            <a:br>
              <a:rPr b="0" i="0" lang="fr-FR" sz="1800" u="none" cap="none" strike="noStrike"/>
            </a:br>
            <a:r>
              <a:rPr b="0" i="1" lang="fr-FR" sz="2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 veux:</a:t>
            </a:r>
            <a:br>
              <a:rPr b="0" i="0" lang="fr-FR" sz="1800" u="none" cap="none" strike="noStrike"/>
            </a:br>
            <a:br>
              <a:rPr b="0" i="0" lang="fr-FR" sz="1800" u="none" cap="none" strike="noStrike"/>
            </a:br>
            <a:r>
              <a:rPr b="0" i="1" lang="fr-FR" sz="24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 rêve de: </a:t>
            </a:r>
            <a:br>
              <a:rPr b="0" i="0" lang="fr-FR" sz="1800" u="none" cap="none" strike="noStrike"/>
            </a:br>
            <a:br>
              <a:rPr b="0" i="0" lang="fr-FR" sz="1800" u="none" cap="none" strike="noStrike"/>
            </a:br>
            <a:endParaRPr b="0" i="0" sz="24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J’ai le </a:t>
            </a:r>
            <a:r>
              <a:rPr lang="fr-FR" sz="2800"/>
              <a:t>droit — je</a:t>
            </a:r>
            <a:r>
              <a:rPr b="0" i="0" lang="fr-F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peux</a:t>
            </a:r>
            <a:r>
              <a:rPr lang="fr-FR" sz="2800">
                <a:solidFill>
                  <a:schemeClr val="dk1"/>
                </a:solidFill>
              </a:rPr>
              <a:t>— </a:t>
            </a:r>
            <a:r>
              <a:rPr lang="fr-FR" sz="2800"/>
              <a:t>j</a:t>
            </a:r>
            <a:r>
              <a:rPr b="0" i="0" lang="fr-F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veux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3960" y="1110240"/>
            <a:ext cx="4455720" cy="38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20" y="1375560"/>
            <a:ext cx="8803800" cy="340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400" y="430560"/>
            <a:ext cx="6905880" cy="458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3320" y="224640"/>
            <a:ext cx="4811040" cy="472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240" y="786240"/>
            <a:ext cx="7031160" cy="38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Travail en groupe mixte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Quelle est votre activité préférée?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Quel est votre série ou votre livre préféré?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Que faites-vous souvent avec maman ou papa à la maison?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/>
        </p:nvSpPr>
        <p:spPr>
          <a:xfrm>
            <a:off x="311760" y="203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filles peuvent...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60" y="977760"/>
            <a:ext cx="2202840" cy="28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/>
          <p:nvPr/>
        </p:nvSpPr>
        <p:spPr>
          <a:xfrm>
            <a:off x="127440" y="3839040"/>
            <a:ext cx="2711880" cy="3963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Claudie Haigneré Astronaute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5680" y="299160"/>
            <a:ext cx="5326200" cy="266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9160" y="3216960"/>
            <a:ext cx="3335040" cy="1803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garçons peuvent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60" y="1156680"/>
            <a:ext cx="3051000" cy="2285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/>
          <p:nvPr/>
        </p:nvSpPr>
        <p:spPr>
          <a:xfrm>
            <a:off x="311760" y="3629880"/>
            <a:ext cx="3051360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Hugo Marchand, Danseur étoile</a:t>
            </a:r>
            <a:endParaRPr b="0" i="0" sz="15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5600" y="933120"/>
            <a:ext cx="2070720" cy="3111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/>
          <p:nvPr/>
        </p:nvSpPr>
        <p:spPr>
          <a:xfrm>
            <a:off x="6375600" y="4045320"/>
            <a:ext cx="212472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600" u="sng" cap="none" strike="noStrike">
                <a:solidFill>
                  <a:srgbClr val="0097A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Philippe Etchebest</a:t>
            </a:r>
            <a:r>
              <a:rPr b="1" i="0" lang="fr-FR" sz="21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      </a:t>
            </a:r>
            <a:r>
              <a:rPr b="1" i="0" lang="fr-FR" sz="18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Cuisinier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29600" y="1375560"/>
            <a:ext cx="2466720" cy="184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5680" y="152280"/>
            <a:ext cx="3770280" cy="48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